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31776-439E-47CB-BB6F-9F463BDF2F6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A3DF0-E3C6-4757-936D-4E171A0BF0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9ABCC3D-12DA-407E-8D5F-A17C79F20B72}" type="datetime1">
              <a:rPr lang="en-US" smtClean="0"/>
              <a:t>4/29/2020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2A6450-8E95-4C27-973A-7F3B8CC87E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B9E4B-B8C4-41B5-893B-32615ABC0820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A6450-8E95-4C27-973A-7F3B8CC8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59D5C-AAFF-410B-AAA6-A93B187DCFE6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A6450-8E95-4C27-973A-7F3B8CC8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B7124-71E6-4474-A2A5-9FB4E91C11F6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A6450-8E95-4C27-973A-7F3B8CC8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0D30FED-836E-4652-8835-0B98A5D5CF63}" type="datetime1">
              <a:rPr lang="en-US" smtClean="0"/>
              <a:t>4/29/2020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2A6450-8E95-4C27-973A-7F3B8CC87E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9777C-0A54-492E-8E03-8CFD463565DA}" type="datetime1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92A6450-8E95-4C27-973A-7F3B8CC87E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C0B20A-EA89-4095-87CE-EC1E60FD0C77}" type="datetime1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92A6450-8E95-4C27-973A-7F3B8CC8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D1B38-3266-4DFE-B6BB-9A2B2C0C334C}" type="datetime1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A6450-8E95-4C27-973A-7F3B8CC87E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2B499-B969-42C0-8B58-494AEA765061}" type="datetime1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A6450-8E95-4C27-973A-7F3B8CC8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01D7751-DD1C-453F-A1D7-30549EFB9EEA}" type="datetime1">
              <a:rPr lang="en-US" smtClean="0"/>
              <a:t>4/29/2020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2A6450-8E95-4C27-973A-7F3B8CC87E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67799E-F1C7-46CB-B16A-38AF3DAB8D13}" type="datetime1">
              <a:rPr lang="en-US" smtClean="0"/>
              <a:t>4/29/2020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2A6450-8E95-4C27-973A-7F3B8CC87E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sr-Cyrl-RS" smtClean="0"/>
              <a:t>Математика </a:t>
            </a:r>
            <a:r>
              <a:rPr lang="en-US" smtClean="0"/>
              <a:t>V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C331F4A-1C21-40D2-B93E-2FD48BE94944}" type="datetime1">
              <a:rPr lang="en-US" smtClean="0"/>
              <a:t>4/29/2020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92A6450-8E95-4C27-973A-7F3B8CC87E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C00000"/>
                </a:solidFill>
              </a:rPr>
              <a:t>Основна својства множења и дељења разломака </a:t>
            </a:r>
            <a:br>
              <a:rPr lang="sr-Cyrl-RS" dirty="0" smtClean="0">
                <a:solidFill>
                  <a:srgbClr val="C00000"/>
                </a:solidFill>
              </a:rPr>
            </a:br>
            <a:r>
              <a:rPr lang="sr-Cyrl-RS" dirty="0" smtClean="0">
                <a:solidFill>
                  <a:srgbClr val="C00000"/>
                </a:solidFill>
              </a:rPr>
              <a:t>- обрада -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14942" y="2857496"/>
            <a:ext cx="3478892" cy="171450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</a:rPr>
              <a:t>30.04.2020.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5. разред</a:t>
            </a:r>
          </a:p>
        </p:txBody>
      </p:sp>
      <p:sp>
        <p:nvSpPr>
          <p:cNvPr id="4" name="Plus 3"/>
          <p:cNvSpPr/>
          <p:nvPr/>
        </p:nvSpPr>
        <p:spPr>
          <a:xfrm>
            <a:off x="285720" y="3500438"/>
            <a:ext cx="928694" cy="785818"/>
          </a:xfrm>
          <a:prstGeom prst="mathPlu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Minus 4"/>
          <p:cNvSpPr/>
          <p:nvPr/>
        </p:nvSpPr>
        <p:spPr>
          <a:xfrm>
            <a:off x="6929454" y="5500702"/>
            <a:ext cx="1357322" cy="857256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qual 5"/>
          <p:cNvSpPr/>
          <p:nvPr/>
        </p:nvSpPr>
        <p:spPr>
          <a:xfrm>
            <a:off x="2643174" y="3500438"/>
            <a:ext cx="1428760" cy="785818"/>
          </a:xfrm>
          <a:prstGeom prst="mathEqual">
            <a:avLst/>
          </a:prstGeom>
          <a:solidFill>
            <a:srgbClr val="92D05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Not Equal 6"/>
          <p:cNvSpPr/>
          <p:nvPr/>
        </p:nvSpPr>
        <p:spPr>
          <a:xfrm>
            <a:off x="500034" y="5715016"/>
            <a:ext cx="1428760" cy="71438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Multiply 7"/>
          <p:cNvSpPr/>
          <p:nvPr/>
        </p:nvSpPr>
        <p:spPr>
          <a:xfrm>
            <a:off x="3214678" y="5000636"/>
            <a:ext cx="1143008" cy="714380"/>
          </a:xfrm>
          <a:prstGeom prst="mathMultiply">
            <a:avLst/>
          </a:prstGeom>
          <a:solidFill>
            <a:srgbClr val="FFC0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ivision 8"/>
          <p:cNvSpPr/>
          <p:nvPr/>
        </p:nvSpPr>
        <p:spPr>
          <a:xfrm>
            <a:off x="4786314" y="5929330"/>
            <a:ext cx="1357322" cy="642942"/>
          </a:xfrm>
          <a:prstGeom prst="mathDivide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329642" cy="642942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RS" dirty="0" smtClean="0"/>
              <a:t>      Множење разломака наслеђује важна 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својства </a:t>
            </a:r>
            <a:r>
              <a:rPr lang="sr-Cyrl-RS" dirty="0" smtClean="0"/>
              <a:t>множења природних бројева.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</a:t>
            </a:r>
            <a:r>
              <a:rPr lang="sr-Cyrl-RS" dirty="0" smtClean="0">
                <a:solidFill>
                  <a:srgbClr val="002060"/>
                </a:solidFill>
              </a:rPr>
              <a:t>1) Множење разломака је </a:t>
            </a:r>
            <a:r>
              <a:rPr lang="sr-Cyrl-RS" b="1" i="1" u="sng" dirty="0" smtClean="0">
                <a:solidFill>
                  <a:srgbClr val="002060"/>
                </a:solidFill>
              </a:rPr>
              <a:t>комутативно</a:t>
            </a:r>
            <a:r>
              <a:rPr lang="sr-Cyrl-RS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За све разломке  </a:t>
            </a:r>
            <a:r>
              <a:rPr lang="sr-Latn-RS" b="1" dirty="0" smtClean="0">
                <a:solidFill>
                  <a:srgbClr val="C00000"/>
                </a:solidFill>
              </a:rPr>
              <a:t>r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₁</a:t>
            </a:r>
            <a:r>
              <a:rPr lang="sr-Cyrl-RS" dirty="0" smtClean="0">
                <a:solidFill>
                  <a:srgbClr val="002060"/>
                </a:solidFill>
                <a:latin typeface="Minion Pro Cond"/>
              </a:rPr>
              <a:t> и </a:t>
            </a:r>
            <a:r>
              <a:rPr lang="sr-Latn-RS" dirty="0" smtClean="0">
                <a:solidFill>
                  <a:srgbClr val="002060"/>
                </a:solidFill>
                <a:latin typeface="Minion Pro Cond"/>
              </a:rPr>
              <a:t>  </a:t>
            </a:r>
            <a:r>
              <a:rPr lang="sr-Latn-RS" b="1" dirty="0" smtClean="0">
                <a:solidFill>
                  <a:srgbClr val="C00000"/>
                </a:solidFill>
                <a:latin typeface="Minion Pro Cond"/>
              </a:rPr>
              <a:t>r₂</a:t>
            </a:r>
            <a:r>
              <a:rPr lang="sr-Latn-RS" dirty="0" smtClean="0">
                <a:solidFill>
                  <a:srgbClr val="002060"/>
                </a:solidFill>
                <a:latin typeface="Minion Pro Cond"/>
              </a:rPr>
              <a:t>  </a:t>
            </a:r>
            <a:r>
              <a:rPr lang="sr-Cyrl-RS" dirty="0" smtClean="0">
                <a:solidFill>
                  <a:srgbClr val="002060"/>
                </a:solidFill>
                <a:latin typeface="Minion Pro Cond"/>
              </a:rPr>
              <a:t>важи  </a:t>
            </a:r>
            <a:r>
              <a:rPr lang="sr-Latn-RS" b="1" dirty="0" smtClean="0">
                <a:solidFill>
                  <a:srgbClr val="C00000"/>
                </a:solidFill>
              </a:rPr>
              <a:t>r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₁ </a:t>
            </a:r>
            <a:r>
              <a:rPr lang="sr-Cyrl-RS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·</a:t>
            </a:r>
            <a:r>
              <a:rPr lang="sr-Latn-RS" b="1" dirty="0" smtClean="0">
                <a:solidFill>
                  <a:srgbClr val="C00000"/>
                </a:solidFill>
                <a:latin typeface="Minion Pro Cond"/>
              </a:rPr>
              <a:t> r₂ </a:t>
            </a:r>
            <a:r>
              <a:rPr lang="sr-Cyrl-RS" dirty="0" smtClean="0">
                <a:solidFill>
                  <a:srgbClr val="002060"/>
                </a:solidFill>
                <a:latin typeface="Minion Pro Cond"/>
              </a:rPr>
              <a:t>= </a:t>
            </a:r>
            <a:r>
              <a:rPr lang="sr-Latn-RS" dirty="0" smtClean="0">
                <a:solidFill>
                  <a:srgbClr val="FFFF00"/>
                </a:solidFill>
                <a:latin typeface="Minion Pro Cond"/>
              </a:rPr>
              <a:t>r₂ </a:t>
            </a:r>
            <a:r>
              <a:rPr lang="sr-Latn-RS" dirty="0" smtClean="0">
                <a:solidFill>
                  <a:srgbClr val="FFFF00"/>
                </a:solidFill>
                <a:latin typeface="Times New Roman"/>
                <a:cs typeface="Times New Roman"/>
              </a:rPr>
              <a:t>·</a:t>
            </a:r>
            <a:r>
              <a:rPr lang="sr-Latn-RS" dirty="0" smtClean="0">
                <a:solidFill>
                  <a:srgbClr val="FFFF00"/>
                </a:solidFill>
              </a:rPr>
              <a:t> r</a:t>
            </a:r>
            <a:r>
              <a:rPr lang="sr-Cyrl-RS" dirty="0" smtClean="0">
                <a:solidFill>
                  <a:srgbClr val="FFFF00"/>
                </a:solidFill>
                <a:latin typeface="Minion Pro Cond"/>
              </a:rPr>
              <a:t>₁</a:t>
            </a:r>
            <a:r>
              <a:rPr lang="sr-Cyrl-RS" dirty="0" smtClean="0">
                <a:solidFill>
                  <a:srgbClr val="002060"/>
                </a:solidFill>
                <a:latin typeface="Minion Pro Cond"/>
              </a:rPr>
              <a:t>.</a:t>
            </a: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  <a:latin typeface="Minion Pro Cond"/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  <a:latin typeface="Minion Pro Cond"/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  <a:latin typeface="Minion Pro Cond"/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  <a:latin typeface="Minion Pro Cond"/>
            </a:endParaRP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  <a:latin typeface="Minion Pro Cond"/>
              </a:rPr>
              <a:t>     2) Множење разломака је </a:t>
            </a:r>
            <a:r>
              <a:rPr lang="sr-Cyrl-RS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асоцијативно.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За све разломке  </a:t>
            </a:r>
            <a:r>
              <a:rPr lang="sr-Latn-RS" b="1" dirty="0" smtClean="0">
                <a:solidFill>
                  <a:srgbClr val="C00000"/>
                </a:solidFill>
              </a:rPr>
              <a:t>r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₁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,</a:t>
            </a:r>
            <a:r>
              <a:rPr lang="sr-Latn-RS" dirty="0" smtClean="0">
                <a:solidFill>
                  <a:srgbClr val="002060"/>
                </a:solidFill>
                <a:latin typeface="Minion Pro Cond"/>
              </a:rPr>
              <a:t> </a:t>
            </a:r>
            <a:r>
              <a:rPr lang="sr-Latn-RS" b="1" dirty="0" smtClean="0">
                <a:solidFill>
                  <a:srgbClr val="C00000"/>
                </a:solidFill>
                <a:latin typeface="Minion Pro Cond"/>
              </a:rPr>
              <a:t>r₂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 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и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 </a:t>
            </a:r>
            <a:r>
              <a:rPr lang="sr-Latn-RS" b="1" dirty="0" smtClean="0">
                <a:solidFill>
                  <a:srgbClr val="C00000"/>
                </a:solidFill>
                <a:latin typeface="Minion Pro Cond"/>
              </a:rPr>
              <a:t>r₃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 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важи</a:t>
            </a:r>
            <a:r>
              <a:rPr lang="sr-Cyrl-RS" dirty="0" smtClean="0">
                <a:solidFill>
                  <a:srgbClr val="002060"/>
                </a:solidFill>
                <a:latin typeface="Minion Pro Cond"/>
              </a:rPr>
              <a:t> </a:t>
            </a:r>
          </a:p>
          <a:p>
            <a:pPr>
              <a:buNone/>
            </a:pPr>
            <a:r>
              <a:rPr lang="sr-Cyrl-RS" b="1" i="1" dirty="0" smtClean="0">
                <a:solidFill>
                  <a:srgbClr val="002060"/>
                </a:solidFill>
                <a:latin typeface="Minion Pro Cond"/>
              </a:rPr>
              <a:t>(</a:t>
            </a:r>
            <a:r>
              <a:rPr lang="sr-Latn-RS" b="1" dirty="0" smtClean="0">
                <a:solidFill>
                  <a:srgbClr val="C00000"/>
                </a:solidFill>
              </a:rPr>
              <a:t>r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₁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  <a:cs typeface="Times New Roman"/>
              </a:rPr>
              <a:t>·</a:t>
            </a:r>
            <a:r>
              <a:rPr lang="sr-Latn-RS" dirty="0" smtClean="0">
                <a:solidFill>
                  <a:srgbClr val="002060"/>
                </a:solidFill>
                <a:latin typeface="Minion Pro Cond"/>
              </a:rPr>
              <a:t> </a:t>
            </a:r>
            <a:r>
              <a:rPr lang="sr-Latn-RS" b="1" dirty="0" smtClean="0">
                <a:solidFill>
                  <a:srgbClr val="C00000"/>
                </a:solidFill>
                <a:latin typeface="Minion Pro Cond"/>
              </a:rPr>
              <a:t>r₂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) </a:t>
            </a:r>
            <a:r>
              <a:rPr lang="sr-Cyrl-RS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· </a:t>
            </a:r>
            <a:r>
              <a:rPr lang="sr-Latn-RS" b="1" dirty="0" smtClean="0">
                <a:solidFill>
                  <a:srgbClr val="C00000"/>
                </a:solidFill>
                <a:latin typeface="Minion Pro Cond"/>
              </a:rPr>
              <a:t>r₃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 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= </a:t>
            </a:r>
            <a:r>
              <a:rPr lang="sr-Latn-RS" b="1" dirty="0" smtClean="0">
                <a:solidFill>
                  <a:srgbClr val="C00000"/>
                </a:solidFill>
              </a:rPr>
              <a:t>r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₁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 </a:t>
            </a:r>
            <a:r>
              <a:rPr lang="sr-Cyrl-RS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· (</a:t>
            </a:r>
            <a:r>
              <a:rPr lang="sr-Latn-RS" b="1" dirty="0" smtClean="0">
                <a:solidFill>
                  <a:srgbClr val="C00000"/>
                </a:solidFill>
                <a:latin typeface="Minion Pro Cond"/>
              </a:rPr>
              <a:t>r₂</a:t>
            </a:r>
            <a:r>
              <a:rPr lang="sr-Cyrl-RS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· </a:t>
            </a:r>
            <a:r>
              <a:rPr lang="sr-Latn-RS" b="1" dirty="0" smtClean="0">
                <a:solidFill>
                  <a:srgbClr val="C00000"/>
                </a:solidFill>
                <a:latin typeface="Minion Pro Cond"/>
              </a:rPr>
              <a:t>r₃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 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) </a:t>
            </a:r>
            <a:endParaRPr lang="sr-Cyrl-RS" b="1" i="1" dirty="0" smtClean="0">
              <a:solidFill>
                <a:srgbClr val="002060"/>
              </a:solidFill>
              <a:latin typeface="Minion Pro Cond"/>
            </a:endParaRPr>
          </a:p>
          <a:p>
            <a:pPr>
              <a:buNone/>
            </a:pPr>
            <a:endParaRPr lang="sr-Cyrl-RS" b="1" i="1" dirty="0" smtClean="0">
              <a:solidFill>
                <a:srgbClr val="002060"/>
              </a:solidFill>
              <a:latin typeface="Minion Pro Cond"/>
            </a:endParaRPr>
          </a:p>
          <a:p>
            <a:pPr>
              <a:buNone/>
            </a:pPr>
            <a:endParaRPr lang="sr-Cyrl-RS" dirty="0" smtClean="0">
              <a:latin typeface="Minion Pro Cond"/>
            </a:endParaRPr>
          </a:p>
          <a:p>
            <a:pPr>
              <a:buNone/>
            </a:pPr>
            <a:r>
              <a:rPr lang="sr-Cyrl-RS" dirty="0" smtClean="0">
                <a:latin typeface="Minion Pro Cond"/>
              </a:rPr>
              <a:t>     </a:t>
            </a: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500306"/>
            <a:ext cx="5572164" cy="1471437"/>
          </a:xfrm>
          <a:prstGeom prst="rect">
            <a:avLst/>
          </a:prstGeom>
          <a:ln w="19050" cap="sq">
            <a:solidFill>
              <a:srgbClr val="92D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5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7" y="5286388"/>
            <a:ext cx="6143667" cy="1000132"/>
          </a:xfrm>
          <a:prstGeom prst="rect">
            <a:avLst/>
          </a:prstGeom>
          <a:ln w="19050" cap="sq">
            <a:solidFill>
              <a:srgbClr val="92D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450-8E95-4C27-973A-7F3B8CC87E2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 </a:t>
            </a:r>
            <a:r>
              <a:rPr lang="en-US" sz="1600" b="1" i="1" dirty="0" smtClean="0">
                <a:solidFill>
                  <a:srgbClr val="FFFF00"/>
                </a:solidFill>
              </a:rPr>
              <a:t>V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858148" y="6143644"/>
            <a:ext cx="785818" cy="21431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8010548" y="6296044"/>
            <a:ext cx="785818" cy="21431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hevron 10"/>
          <p:cNvSpPr/>
          <p:nvPr/>
        </p:nvSpPr>
        <p:spPr>
          <a:xfrm>
            <a:off x="500034" y="357166"/>
            <a:ext cx="500066" cy="142876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5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329642" cy="628654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</a:t>
            </a:r>
            <a:r>
              <a:rPr lang="sr-Latn-RS" dirty="0" smtClean="0"/>
              <a:t>  </a:t>
            </a:r>
            <a:r>
              <a:rPr lang="sr-Cyrl-RS" dirty="0" smtClean="0"/>
              <a:t>Бројеви </a:t>
            </a:r>
            <a:r>
              <a:rPr lang="sr-Cyrl-RS" dirty="0" smtClean="0"/>
              <a:t>0 и 1 имају посебно место при</a:t>
            </a:r>
          </a:p>
          <a:p>
            <a:pPr>
              <a:buNone/>
            </a:pPr>
            <a:r>
              <a:rPr lang="sr-Cyrl-RS" dirty="0" smtClean="0"/>
              <a:t>м</a:t>
            </a:r>
            <a:r>
              <a:rPr lang="sr-Cyrl-RS" dirty="0" smtClean="0"/>
              <a:t>ножењу </a:t>
            </a:r>
            <a:r>
              <a:rPr lang="sr-Cyrl-RS" dirty="0" smtClean="0"/>
              <a:t>и дељењу у скупу </a:t>
            </a:r>
            <a:r>
              <a:rPr lang="sr-Latn-RS" dirty="0" smtClean="0"/>
              <a:t>N</a:t>
            </a:r>
            <a:r>
              <a:rPr lang="en-US" dirty="0" smtClean="0">
                <a:latin typeface="Times New Roman"/>
                <a:cs typeface="Times New Roman"/>
              </a:rPr>
              <a:t>ₒ</a:t>
            </a:r>
            <a:r>
              <a:rPr lang="sr-Latn-RS" dirty="0" smtClean="0"/>
              <a:t> .</a:t>
            </a:r>
          </a:p>
          <a:p>
            <a:pPr>
              <a:buNone/>
            </a:pPr>
            <a:r>
              <a:rPr lang="sr-Cyrl-RS" dirty="0" smtClean="0"/>
              <a:t>     Исто </a:t>
            </a:r>
            <a:r>
              <a:rPr lang="sr-Cyrl-RS" dirty="0" smtClean="0"/>
              <a:t>важи и за разломке.</a:t>
            </a:r>
          </a:p>
          <a:p>
            <a:pPr>
              <a:buNone/>
            </a:pPr>
            <a:r>
              <a:rPr lang="sr-Cyrl-RS" dirty="0" smtClean="0"/>
              <a:t>      </a:t>
            </a:r>
            <a:r>
              <a:rPr lang="sr-Cyrl-RS" dirty="0" smtClean="0">
                <a:solidFill>
                  <a:srgbClr val="002060"/>
                </a:solidFill>
              </a:rPr>
              <a:t>3) За сваки разломак </a:t>
            </a:r>
            <a:r>
              <a:rPr lang="en-US" dirty="0" smtClean="0">
                <a:solidFill>
                  <a:srgbClr val="002060"/>
                </a:solidFill>
                <a:latin typeface="Times New Roman"/>
                <a:cs typeface="Times New Roman"/>
              </a:rPr>
              <a:t>r</a:t>
            </a:r>
            <a:r>
              <a:rPr lang="sr-Cyrl-RS" dirty="0" smtClean="0">
                <a:solidFill>
                  <a:srgbClr val="002060"/>
                </a:solidFill>
                <a:latin typeface="Times New Roman"/>
                <a:cs typeface="Times New Roman"/>
              </a:rPr>
              <a:t> важи: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  <a:latin typeface="Times New Roman"/>
                <a:cs typeface="Times New Roman"/>
              </a:rPr>
              <a:t>          </a:t>
            </a:r>
            <a:r>
              <a:rPr lang="en-US" dirty="0" smtClean="0">
                <a:solidFill>
                  <a:srgbClr val="002060"/>
                </a:solidFill>
                <a:latin typeface="Times New Roman"/>
                <a:cs typeface="Times New Roman"/>
              </a:rPr>
              <a:t>r</a:t>
            </a:r>
            <a:r>
              <a:rPr lang="sr-Cyrl-RS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/>
                <a:cs typeface="Times New Roman"/>
              </a:rPr>
              <a:t>·</a:t>
            </a:r>
            <a:r>
              <a:rPr lang="sr-Cyrl-RS" dirty="0" smtClean="0">
                <a:solidFill>
                  <a:srgbClr val="002060"/>
                </a:solidFill>
                <a:latin typeface="Times New Roman"/>
                <a:cs typeface="Times New Roman"/>
              </a:rPr>
              <a:t> 1 = 1 · </a:t>
            </a:r>
            <a:r>
              <a:rPr lang="en-US" dirty="0" smtClean="0">
                <a:solidFill>
                  <a:srgbClr val="002060"/>
                </a:solidFill>
                <a:latin typeface="Times New Roman"/>
                <a:cs typeface="Times New Roman"/>
              </a:rPr>
              <a:t>r</a:t>
            </a:r>
            <a:r>
              <a:rPr lang="sr-Cyrl-RS" dirty="0" smtClean="0">
                <a:solidFill>
                  <a:srgbClr val="002060"/>
                </a:solidFill>
                <a:latin typeface="Times New Roman"/>
                <a:cs typeface="Times New Roman"/>
              </a:rPr>
              <a:t> = </a:t>
            </a:r>
            <a:r>
              <a:rPr lang="en-US" dirty="0" smtClean="0">
                <a:solidFill>
                  <a:srgbClr val="002060"/>
                </a:solidFill>
                <a:latin typeface="Times New Roman"/>
                <a:cs typeface="Times New Roman"/>
              </a:rPr>
              <a:t>r</a:t>
            </a:r>
            <a:endParaRPr lang="sr-Cyrl-RS" dirty="0" smtClean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  <a:latin typeface="Times New Roman"/>
                <a:cs typeface="Times New Roman"/>
              </a:rPr>
              <a:t>          </a:t>
            </a:r>
            <a:r>
              <a:rPr lang="en-US" dirty="0" smtClean="0">
                <a:solidFill>
                  <a:srgbClr val="002060"/>
                </a:solidFill>
                <a:latin typeface="Times New Roman"/>
                <a:cs typeface="Times New Roman"/>
              </a:rPr>
              <a:t>r</a:t>
            </a:r>
            <a:r>
              <a:rPr lang="sr-Cyrl-RS" dirty="0" smtClean="0">
                <a:solidFill>
                  <a:srgbClr val="002060"/>
                </a:solidFill>
                <a:latin typeface="Times New Roman"/>
                <a:cs typeface="Times New Roman"/>
              </a:rPr>
              <a:t> : 1 = </a:t>
            </a:r>
            <a:r>
              <a:rPr lang="en-US" dirty="0" smtClean="0">
                <a:solidFill>
                  <a:srgbClr val="002060"/>
                </a:solidFill>
                <a:latin typeface="Times New Roman"/>
                <a:cs typeface="Times New Roman"/>
              </a:rPr>
              <a:t>r</a:t>
            </a:r>
            <a:endParaRPr lang="sr-Cyrl-RS" dirty="0" smtClean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  <a:latin typeface="Times New Roman"/>
                <a:cs typeface="Times New Roman"/>
              </a:rPr>
              <a:t>          </a:t>
            </a:r>
            <a:r>
              <a:rPr lang="en-US" dirty="0" smtClean="0">
                <a:solidFill>
                  <a:srgbClr val="002060"/>
                </a:solidFill>
                <a:latin typeface="Times New Roman"/>
                <a:cs typeface="Times New Roman"/>
              </a:rPr>
              <a:t>r</a:t>
            </a:r>
            <a:r>
              <a:rPr lang="sr-Cyrl-RS" dirty="0" smtClean="0">
                <a:solidFill>
                  <a:srgbClr val="002060"/>
                </a:solidFill>
                <a:latin typeface="Times New Roman"/>
                <a:cs typeface="Times New Roman"/>
              </a:rPr>
              <a:t> : </a:t>
            </a:r>
            <a:r>
              <a:rPr lang="en-US" dirty="0" smtClean="0">
                <a:solidFill>
                  <a:srgbClr val="002060"/>
                </a:solidFill>
                <a:latin typeface="Times New Roman"/>
                <a:cs typeface="Times New Roman"/>
              </a:rPr>
              <a:t>r</a:t>
            </a:r>
            <a:r>
              <a:rPr lang="sr-Cyrl-RS" dirty="0" smtClean="0">
                <a:solidFill>
                  <a:srgbClr val="002060"/>
                </a:solidFill>
                <a:latin typeface="Times New Roman"/>
                <a:cs typeface="Times New Roman"/>
              </a:rPr>
              <a:t> = 1, r ≠ 0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  <a:latin typeface="Times New Roman"/>
                <a:cs typeface="Times New Roman"/>
              </a:rPr>
              <a:t>          </a:t>
            </a:r>
            <a:r>
              <a:rPr lang="en-US" dirty="0" smtClean="0">
                <a:solidFill>
                  <a:srgbClr val="002060"/>
                </a:solidFill>
                <a:latin typeface="Times New Roman"/>
                <a:cs typeface="Times New Roman"/>
              </a:rPr>
              <a:t>r</a:t>
            </a:r>
            <a:r>
              <a:rPr lang="sr-Cyrl-RS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/>
                <a:cs typeface="Times New Roman"/>
              </a:rPr>
              <a:t>·</a:t>
            </a:r>
            <a:r>
              <a:rPr lang="sr-Cyrl-RS" dirty="0" smtClean="0">
                <a:solidFill>
                  <a:srgbClr val="002060"/>
                </a:solidFill>
                <a:latin typeface="Times New Roman"/>
                <a:cs typeface="Times New Roman"/>
              </a:rPr>
              <a:t> 0 = 0 · </a:t>
            </a:r>
            <a:r>
              <a:rPr lang="en-US" dirty="0" smtClean="0">
                <a:solidFill>
                  <a:srgbClr val="002060"/>
                </a:solidFill>
                <a:latin typeface="Times New Roman"/>
                <a:cs typeface="Times New Roman"/>
              </a:rPr>
              <a:t>r</a:t>
            </a:r>
            <a:r>
              <a:rPr lang="sr-Cyrl-RS" dirty="0" smtClean="0">
                <a:solidFill>
                  <a:srgbClr val="002060"/>
                </a:solidFill>
                <a:latin typeface="Times New Roman"/>
                <a:cs typeface="Times New Roman"/>
              </a:rPr>
              <a:t> = 0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  <a:latin typeface="Times New Roman"/>
                <a:cs typeface="Times New Roman"/>
              </a:rPr>
              <a:t>          0 : </a:t>
            </a:r>
            <a:r>
              <a:rPr lang="en-US" dirty="0" smtClean="0">
                <a:solidFill>
                  <a:srgbClr val="002060"/>
                </a:solidFill>
                <a:latin typeface="Times New Roman"/>
                <a:cs typeface="Times New Roman"/>
              </a:rPr>
              <a:t>r</a:t>
            </a:r>
            <a:r>
              <a:rPr lang="sr-Cyrl-RS" dirty="0" smtClean="0">
                <a:solidFill>
                  <a:srgbClr val="002060"/>
                </a:solidFill>
                <a:latin typeface="Times New Roman"/>
                <a:cs typeface="Times New Roman"/>
              </a:rPr>
              <a:t> = 0, r ≠ 0</a:t>
            </a:r>
          </a:p>
          <a:p>
            <a:pPr>
              <a:buNone/>
            </a:pPr>
            <a:r>
              <a:rPr lang="sr-Cyrl-RS" smtClean="0">
                <a:solidFill>
                  <a:srgbClr val="002060"/>
                </a:solidFill>
                <a:latin typeface="Times New Roman"/>
                <a:cs typeface="Times New Roman"/>
              </a:rPr>
              <a:t>Број </a:t>
            </a:r>
            <a:r>
              <a:rPr lang="sr-Cyrl-RS" dirty="0" smtClean="0">
                <a:solidFill>
                  <a:srgbClr val="002060"/>
                </a:solidFill>
                <a:latin typeface="Times New Roman"/>
                <a:cs typeface="Times New Roman"/>
              </a:rPr>
              <a:t>1 је </a:t>
            </a:r>
            <a:r>
              <a:rPr lang="sr-Cyrl-RS" b="1" i="1" u="sng" dirty="0" smtClean="0">
                <a:solidFill>
                  <a:srgbClr val="C00000"/>
                </a:solidFill>
                <a:latin typeface="Times New Roman"/>
                <a:cs typeface="Times New Roman"/>
              </a:rPr>
              <a:t>неутрални елемент </a:t>
            </a:r>
            <a:r>
              <a:rPr lang="sr-Cyrl-RS" dirty="0" smtClean="0">
                <a:solidFill>
                  <a:srgbClr val="002060"/>
                </a:solidFill>
                <a:latin typeface="Times New Roman"/>
                <a:cs typeface="Times New Roman"/>
              </a:rPr>
              <a:t>за множење, јер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  <a:latin typeface="Times New Roman"/>
                <a:cs typeface="Times New Roman"/>
              </a:rPr>
              <a:t>Као чинилац не утиче на вредност производа.</a:t>
            </a:r>
          </a:p>
          <a:p>
            <a:pPr>
              <a:buNone/>
            </a:pPr>
            <a:r>
              <a:rPr lang="sr-Cyrl-RS" b="1" i="1" u="sng" dirty="0" smtClean="0">
                <a:solidFill>
                  <a:srgbClr val="C00000"/>
                </a:solidFill>
                <a:latin typeface="Times New Roman"/>
                <a:cs typeface="Times New Roman"/>
              </a:rPr>
              <a:t>Нулом се не дели</a:t>
            </a:r>
            <a:r>
              <a:rPr lang="sr-Cyrl-RS" dirty="0" smtClean="0">
                <a:solidFill>
                  <a:srgbClr val="002060"/>
                </a:solidFill>
                <a:latin typeface="Times New Roman"/>
                <a:cs typeface="Times New Roman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450-8E95-4C27-973A-7F3B8CC87E2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 </a:t>
            </a:r>
            <a:r>
              <a:rPr lang="en-US" sz="1600" b="1" i="1" dirty="0" smtClean="0">
                <a:solidFill>
                  <a:srgbClr val="FFFF00"/>
                </a:solidFill>
              </a:rPr>
              <a:t>V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858148" y="6143644"/>
            <a:ext cx="785818" cy="21431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8010548" y="6296044"/>
            <a:ext cx="785818" cy="21431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571472" y="571480"/>
            <a:ext cx="428628" cy="142876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571472" y="1500174"/>
            <a:ext cx="428628" cy="142876"/>
          </a:xfrm>
          <a:prstGeom prst="chevr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5000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401080" cy="614366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RS" dirty="0" smtClean="0"/>
              <a:t>     Због асоцијативности множења производ</a:t>
            </a:r>
          </a:p>
          <a:p>
            <a:pPr>
              <a:buNone/>
            </a:pPr>
            <a:r>
              <a:rPr lang="sr-Cyrl-RS" dirty="0" smtClean="0"/>
              <a:t>три разломка можемо записивати без </a:t>
            </a:r>
          </a:p>
          <a:p>
            <a:pPr>
              <a:buNone/>
            </a:pPr>
            <a:r>
              <a:rPr lang="sr-Cyrl-RS" dirty="0" smtClean="0"/>
              <a:t>употребе заграда, а вредност рачунати на</a:t>
            </a:r>
          </a:p>
          <a:p>
            <a:pPr>
              <a:buNone/>
            </a:pPr>
            <a:r>
              <a:rPr lang="sr-Cyrl-RS" dirty="0" smtClean="0"/>
              <a:t>два начина: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</a:t>
            </a:r>
            <a:endParaRPr lang="sr-Cyrl-RS" dirty="0" smtClean="0"/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 </a:t>
            </a:r>
            <a:r>
              <a:rPr lang="sr-Cyrl-RS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 </a:t>
            </a:r>
            <a:r>
              <a:rPr lang="sr-Cyrl-RS" dirty="0" smtClean="0">
                <a:solidFill>
                  <a:srgbClr val="002060"/>
                </a:solidFill>
              </a:rPr>
              <a:t>  4</a:t>
            </a:r>
            <a:r>
              <a:rPr lang="sr-Cyrl-RS" dirty="0" smtClean="0">
                <a:solidFill>
                  <a:srgbClr val="002060"/>
                </a:solidFill>
              </a:rPr>
              <a:t>) За све разломке </a:t>
            </a:r>
            <a:r>
              <a:rPr lang="sr-Latn-RS" b="1" dirty="0" smtClean="0">
                <a:solidFill>
                  <a:srgbClr val="C00000"/>
                </a:solidFill>
              </a:rPr>
              <a:t>r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₁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,</a:t>
            </a:r>
            <a:r>
              <a:rPr lang="sr-Latn-RS" dirty="0" smtClean="0">
                <a:solidFill>
                  <a:srgbClr val="002060"/>
                </a:solidFill>
                <a:latin typeface="Minion Pro Cond"/>
              </a:rPr>
              <a:t> </a:t>
            </a:r>
            <a:r>
              <a:rPr lang="sr-Latn-RS" b="1" dirty="0" smtClean="0">
                <a:solidFill>
                  <a:srgbClr val="C00000"/>
                </a:solidFill>
                <a:latin typeface="Minion Pro Cond"/>
              </a:rPr>
              <a:t>r₂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 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и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 </a:t>
            </a:r>
            <a:r>
              <a:rPr lang="sr-Latn-RS" b="1" dirty="0" smtClean="0">
                <a:solidFill>
                  <a:srgbClr val="C00000"/>
                </a:solidFill>
                <a:latin typeface="Minion Pro Cond"/>
              </a:rPr>
              <a:t>r₃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 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важи</a:t>
            </a:r>
          </a:p>
          <a:p>
            <a:pPr>
              <a:buNone/>
            </a:pPr>
            <a:r>
              <a:rPr lang="sr-Cyrl-RS" b="1" dirty="0" smtClean="0">
                <a:solidFill>
                  <a:srgbClr val="C00000"/>
                </a:solidFill>
              </a:rPr>
              <a:t>    </a:t>
            </a:r>
            <a:r>
              <a:rPr lang="sr-Latn-RS" b="1" dirty="0" smtClean="0">
                <a:solidFill>
                  <a:srgbClr val="C00000"/>
                </a:solidFill>
              </a:rPr>
              <a:t>r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₁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 </a:t>
            </a:r>
            <a:r>
              <a:rPr lang="sr-Cyrl-RS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· (</a:t>
            </a:r>
            <a:r>
              <a:rPr lang="sr-Latn-RS" b="1" dirty="0" smtClean="0">
                <a:solidFill>
                  <a:srgbClr val="C00000"/>
                </a:solidFill>
                <a:latin typeface="Minion Pro Cond"/>
              </a:rPr>
              <a:t>r₂</a:t>
            </a:r>
            <a:r>
              <a:rPr lang="sr-Cyrl-RS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 + </a:t>
            </a:r>
            <a:r>
              <a:rPr lang="sr-Latn-RS" b="1" dirty="0" smtClean="0">
                <a:solidFill>
                  <a:srgbClr val="C00000"/>
                </a:solidFill>
                <a:latin typeface="Minion Pro Cond"/>
              </a:rPr>
              <a:t>r₃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 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) = </a:t>
            </a:r>
            <a:r>
              <a:rPr lang="sr-Latn-RS" b="1" dirty="0" smtClean="0">
                <a:solidFill>
                  <a:srgbClr val="C00000"/>
                </a:solidFill>
              </a:rPr>
              <a:t>r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₁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 </a:t>
            </a:r>
            <a:r>
              <a:rPr lang="sr-Cyrl-RS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· </a:t>
            </a:r>
            <a:r>
              <a:rPr lang="sr-Latn-RS" b="1" dirty="0" smtClean="0">
                <a:solidFill>
                  <a:srgbClr val="C00000"/>
                </a:solidFill>
                <a:latin typeface="Minion Pro Cond"/>
              </a:rPr>
              <a:t>r₂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 </a:t>
            </a:r>
            <a:r>
              <a:rPr lang="sr-Cyrl-RS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+ </a:t>
            </a:r>
            <a:r>
              <a:rPr lang="sr-Latn-RS" b="1" dirty="0" smtClean="0">
                <a:solidFill>
                  <a:srgbClr val="C00000"/>
                </a:solidFill>
              </a:rPr>
              <a:t>r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₁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 </a:t>
            </a:r>
            <a:r>
              <a:rPr lang="sr-Cyrl-RS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· </a:t>
            </a:r>
            <a:r>
              <a:rPr lang="sr-Latn-RS" b="1" dirty="0" smtClean="0">
                <a:solidFill>
                  <a:srgbClr val="C00000"/>
                </a:solidFill>
                <a:latin typeface="Minion Pro Cond"/>
              </a:rPr>
              <a:t>r₃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   и кажемо да 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је</a:t>
            </a:r>
            <a:endParaRPr lang="sr-Cyrl-RS" b="1" dirty="0" smtClean="0">
              <a:solidFill>
                <a:srgbClr val="002060"/>
              </a:solidFill>
              <a:latin typeface="Minion Pro Cond"/>
            </a:endParaRPr>
          </a:p>
          <a:p>
            <a:pPr>
              <a:buNone/>
            </a:pPr>
            <a:r>
              <a:rPr lang="sr-Cyrl-RS" b="1" i="1" dirty="0" smtClean="0">
                <a:solidFill>
                  <a:srgbClr val="002060"/>
                </a:solidFill>
                <a:latin typeface="Minion Pro Cond"/>
              </a:rPr>
              <a:t>   </a:t>
            </a:r>
            <a:r>
              <a:rPr lang="sr-Cyrl-RS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множење дистрибутивно према сабирању</a:t>
            </a:r>
            <a:r>
              <a:rPr lang="sr-Cyrl-RS" b="1" i="1" dirty="0" smtClean="0">
                <a:solidFill>
                  <a:srgbClr val="002060"/>
                </a:solidFill>
                <a:latin typeface="Minion Pro Cond"/>
              </a:rPr>
              <a:t>.</a:t>
            </a:r>
          </a:p>
          <a:p>
            <a:pPr>
              <a:buNone/>
            </a:pPr>
            <a:endParaRPr lang="sr-Cyrl-RS" b="1" dirty="0" smtClean="0">
              <a:solidFill>
                <a:srgbClr val="002060"/>
              </a:solidFill>
              <a:latin typeface="Minion Pro Cond"/>
            </a:endParaRPr>
          </a:p>
          <a:p>
            <a:pPr>
              <a:buNone/>
            </a:pP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     </a:t>
            </a:r>
            <a:r>
              <a:rPr lang="sr-Cyrl-RS" dirty="0" smtClean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  <p:pic>
        <p:nvPicPr>
          <p:cNvPr id="4" name="Picture 3" descr="5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357430"/>
            <a:ext cx="5429288" cy="1373834"/>
          </a:xfrm>
          <a:prstGeom prst="rect">
            <a:avLst/>
          </a:prstGeom>
          <a:ln w="28575" cap="sq">
            <a:solidFill>
              <a:srgbClr val="92D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Chevron 4"/>
          <p:cNvSpPr/>
          <p:nvPr/>
        </p:nvSpPr>
        <p:spPr>
          <a:xfrm>
            <a:off x="428596" y="500042"/>
            <a:ext cx="428628" cy="142876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450-8E95-4C27-973A-7F3B8CC87E2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 </a:t>
            </a:r>
            <a:r>
              <a:rPr lang="en-US" sz="1600" b="1" i="1" dirty="0" smtClean="0">
                <a:solidFill>
                  <a:srgbClr val="FFFF00"/>
                </a:solidFill>
              </a:rPr>
              <a:t>V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7215206" y="6143644"/>
            <a:ext cx="1428760" cy="21431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500826" y="5929330"/>
            <a:ext cx="1285884" cy="21431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329642" cy="628654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   </a:t>
            </a: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      За све разломке </a:t>
            </a:r>
            <a:r>
              <a:rPr lang="sr-Latn-RS" b="1" dirty="0" smtClean="0">
                <a:solidFill>
                  <a:srgbClr val="C00000"/>
                </a:solidFill>
              </a:rPr>
              <a:t>r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₁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,</a:t>
            </a:r>
            <a:r>
              <a:rPr lang="sr-Latn-RS" dirty="0" smtClean="0">
                <a:solidFill>
                  <a:srgbClr val="002060"/>
                </a:solidFill>
                <a:latin typeface="Minion Pro Cond"/>
              </a:rPr>
              <a:t> </a:t>
            </a:r>
            <a:r>
              <a:rPr lang="sr-Latn-RS" b="1" dirty="0" smtClean="0">
                <a:solidFill>
                  <a:srgbClr val="C00000"/>
                </a:solidFill>
                <a:latin typeface="Minion Pro Cond"/>
              </a:rPr>
              <a:t>r₂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 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и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 </a:t>
            </a:r>
            <a:r>
              <a:rPr lang="sr-Latn-RS" b="1" dirty="0" smtClean="0">
                <a:solidFill>
                  <a:srgbClr val="C00000"/>
                </a:solidFill>
                <a:latin typeface="Minion Pro Cond"/>
              </a:rPr>
              <a:t>r₃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, </a:t>
            </a:r>
            <a:r>
              <a:rPr lang="sr-Latn-RS" b="1" dirty="0" smtClean="0">
                <a:solidFill>
                  <a:srgbClr val="C00000"/>
                </a:solidFill>
                <a:latin typeface="Minion Pro Cond"/>
              </a:rPr>
              <a:t>r₂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 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≥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 </a:t>
            </a:r>
            <a:r>
              <a:rPr lang="sr-Latn-RS" b="1" dirty="0" smtClean="0">
                <a:solidFill>
                  <a:srgbClr val="C00000"/>
                </a:solidFill>
                <a:latin typeface="Minion Pro Cond"/>
              </a:rPr>
              <a:t>r₃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, 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важи</a:t>
            </a:r>
          </a:p>
          <a:p>
            <a:pPr>
              <a:buNone/>
            </a:pPr>
            <a:r>
              <a:rPr lang="sr-Cyrl-RS" b="1" dirty="0" smtClean="0">
                <a:solidFill>
                  <a:srgbClr val="C00000"/>
                </a:solidFill>
              </a:rPr>
              <a:t>           </a:t>
            </a:r>
          </a:p>
          <a:p>
            <a:pPr>
              <a:buNone/>
            </a:pPr>
            <a:r>
              <a:rPr lang="sr-Cyrl-RS" b="1" dirty="0" smtClean="0">
                <a:solidFill>
                  <a:srgbClr val="C00000"/>
                </a:solidFill>
              </a:rPr>
              <a:t>          </a:t>
            </a:r>
            <a:r>
              <a:rPr lang="sr-Latn-RS" b="1" dirty="0" smtClean="0">
                <a:solidFill>
                  <a:srgbClr val="C00000"/>
                </a:solidFill>
              </a:rPr>
              <a:t>r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₁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 </a:t>
            </a:r>
            <a:r>
              <a:rPr lang="sr-Cyrl-RS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· (</a:t>
            </a:r>
            <a:r>
              <a:rPr lang="sr-Latn-RS" b="1" dirty="0" smtClean="0">
                <a:solidFill>
                  <a:srgbClr val="C00000"/>
                </a:solidFill>
                <a:latin typeface="Minion Pro Cond"/>
              </a:rPr>
              <a:t>r₂</a:t>
            </a:r>
            <a:r>
              <a:rPr lang="sr-Cyrl-RS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 - </a:t>
            </a:r>
            <a:r>
              <a:rPr lang="sr-Latn-RS" b="1" dirty="0" smtClean="0">
                <a:solidFill>
                  <a:srgbClr val="C00000"/>
                </a:solidFill>
                <a:latin typeface="Minion Pro Cond"/>
              </a:rPr>
              <a:t>r₃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 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) = </a:t>
            </a:r>
            <a:r>
              <a:rPr lang="sr-Latn-RS" b="1" dirty="0" smtClean="0">
                <a:solidFill>
                  <a:srgbClr val="C00000"/>
                </a:solidFill>
              </a:rPr>
              <a:t>r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₁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 </a:t>
            </a:r>
            <a:r>
              <a:rPr lang="sr-Cyrl-RS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· </a:t>
            </a:r>
            <a:r>
              <a:rPr lang="sr-Latn-RS" b="1" dirty="0" smtClean="0">
                <a:solidFill>
                  <a:srgbClr val="C00000"/>
                </a:solidFill>
                <a:latin typeface="Minion Pro Cond"/>
              </a:rPr>
              <a:t>r₂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 </a:t>
            </a:r>
            <a:r>
              <a:rPr lang="sr-Cyrl-RS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- </a:t>
            </a:r>
            <a:r>
              <a:rPr lang="sr-Latn-RS" b="1" dirty="0" smtClean="0">
                <a:solidFill>
                  <a:srgbClr val="C00000"/>
                </a:solidFill>
              </a:rPr>
              <a:t>r</a:t>
            </a:r>
            <a:r>
              <a:rPr lang="sr-Cyrl-RS" b="1" dirty="0" smtClean="0">
                <a:solidFill>
                  <a:srgbClr val="C00000"/>
                </a:solidFill>
                <a:latin typeface="Minion Pro Cond"/>
              </a:rPr>
              <a:t>₁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 </a:t>
            </a:r>
            <a:r>
              <a:rPr lang="sr-Cyrl-RS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· </a:t>
            </a:r>
            <a:r>
              <a:rPr lang="sr-Latn-RS" b="1" dirty="0" smtClean="0">
                <a:solidFill>
                  <a:srgbClr val="C00000"/>
                </a:solidFill>
                <a:latin typeface="Minion Pro Cond"/>
              </a:rPr>
              <a:t>r₃</a:t>
            </a:r>
            <a:r>
              <a:rPr lang="sr-Cyrl-RS" b="1" dirty="0" smtClean="0">
                <a:solidFill>
                  <a:srgbClr val="002060"/>
                </a:solidFill>
                <a:latin typeface="Minion Pro Cond"/>
              </a:rPr>
              <a:t> .</a:t>
            </a:r>
          </a:p>
        </p:txBody>
      </p:sp>
      <p:pic>
        <p:nvPicPr>
          <p:cNvPr id="4" name="Picture 3" descr="5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286124"/>
            <a:ext cx="7299142" cy="2071702"/>
          </a:xfrm>
          <a:prstGeom prst="rect">
            <a:avLst/>
          </a:prstGeom>
          <a:ln w="28575" cap="sq">
            <a:solidFill>
              <a:srgbClr val="92D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450-8E95-4C27-973A-7F3B8CC87E2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 </a:t>
            </a:r>
            <a:r>
              <a:rPr lang="en-US" sz="1600" b="1" i="1" dirty="0" smtClean="0">
                <a:solidFill>
                  <a:srgbClr val="FFFF00"/>
                </a:solidFill>
              </a:rPr>
              <a:t>V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143768" y="6143644"/>
            <a:ext cx="1500198" cy="21431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6643702" y="5929330"/>
            <a:ext cx="1500198" cy="21431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572132" y="6143644"/>
            <a:ext cx="1285884" cy="21431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500034" y="1428736"/>
            <a:ext cx="571504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Explosion 1 12"/>
          <p:cNvSpPr/>
          <p:nvPr/>
        </p:nvSpPr>
        <p:spPr>
          <a:xfrm>
            <a:off x="7572396" y="571480"/>
            <a:ext cx="714380" cy="500066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xplosion 1 13"/>
          <p:cNvSpPr/>
          <p:nvPr/>
        </p:nvSpPr>
        <p:spPr>
          <a:xfrm>
            <a:off x="714348" y="500042"/>
            <a:ext cx="714380" cy="500066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xplosion 1 14"/>
          <p:cNvSpPr/>
          <p:nvPr/>
        </p:nvSpPr>
        <p:spPr>
          <a:xfrm>
            <a:off x="2143108" y="357166"/>
            <a:ext cx="714380" cy="500066"/>
          </a:xfrm>
          <a:prstGeom prst="irregularSeal1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xplosion 1 15"/>
          <p:cNvSpPr/>
          <p:nvPr/>
        </p:nvSpPr>
        <p:spPr>
          <a:xfrm>
            <a:off x="6572264" y="428604"/>
            <a:ext cx="714380" cy="500066"/>
          </a:xfrm>
          <a:prstGeom prst="irregularSeal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401080" cy="628654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На следаћа четири израза показаћемо примену два претходно наведена својства множења, у циљу једноставнјег рачунања: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5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071678"/>
            <a:ext cx="8072494" cy="3156077"/>
          </a:xfrm>
          <a:prstGeom prst="rect">
            <a:avLst/>
          </a:prstGeom>
          <a:ln w="38100" cap="sq">
            <a:solidFill>
              <a:srgbClr val="92D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450-8E95-4C27-973A-7F3B8CC87E2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 </a:t>
            </a:r>
            <a:r>
              <a:rPr lang="en-US" sz="1600" b="1" i="1" dirty="0" smtClean="0">
                <a:solidFill>
                  <a:srgbClr val="FFFF00"/>
                </a:solidFill>
              </a:rPr>
              <a:t>V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857884" y="5929330"/>
            <a:ext cx="1285884" cy="21431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643702" y="6143644"/>
            <a:ext cx="1285884" cy="21431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7429520" y="6286520"/>
            <a:ext cx="1285884" cy="21431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401080" cy="621510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                   ≈   </a:t>
            </a:r>
            <a:r>
              <a:rPr lang="sr-Cyrl-RS" i="1" u="sng" dirty="0" smtClean="0">
                <a:solidFill>
                  <a:srgbClr val="0070C0"/>
                </a:solidFill>
              </a:rPr>
              <a:t>Домаћи задатак</a:t>
            </a:r>
            <a:r>
              <a:rPr lang="sr-Cyrl-RS" i="1" dirty="0" smtClean="0">
                <a:solidFill>
                  <a:srgbClr val="0070C0"/>
                </a:solidFill>
              </a:rPr>
              <a:t>   </a:t>
            </a:r>
            <a:r>
              <a:rPr lang="sr-Cyrl-RS" dirty="0" smtClean="0"/>
              <a:t>≈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>
                <a:solidFill>
                  <a:srgbClr val="FFFF00"/>
                </a:solidFill>
              </a:rPr>
              <a:t>Збирка задатака, страна 178,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задаци: </a:t>
            </a:r>
            <a:r>
              <a:rPr lang="sr-Cyrl-RS" b="1" dirty="0" smtClean="0">
                <a:solidFill>
                  <a:srgbClr val="FFFF00"/>
                </a:solidFill>
              </a:rPr>
              <a:t>101.  103.  107.  108. 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Домаћи радите у свескама, примењујући</a:t>
            </a:r>
          </a:p>
          <a:p>
            <a:pPr>
              <a:buNone/>
            </a:pPr>
            <a:r>
              <a:rPr lang="sr-Cyrl-RS" dirty="0" smtClean="0"/>
              <a:t>основна својства множења и дељења</a:t>
            </a:r>
          </a:p>
          <a:p>
            <a:pPr>
              <a:buNone/>
            </a:pPr>
            <a:r>
              <a:rPr lang="sr-Cyrl-RS" dirty="0" smtClean="0"/>
              <a:t>разломака.  Немојте журити јер имате</a:t>
            </a:r>
          </a:p>
          <a:p>
            <a:pPr>
              <a:buNone/>
            </a:pPr>
            <a:r>
              <a:rPr lang="sr-Cyrl-RS" dirty="0" smtClean="0"/>
              <a:t>сасвим довољно времена за рад, а домаћи</a:t>
            </a:r>
          </a:p>
          <a:p>
            <a:pPr>
              <a:buNone/>
            </a:pPr>
            <a:r>
              <a:rPr lang="sr-Cyrl-RS" dirty="0" smtClean="0"/>
              <a:t>можете слати </a:t>
            </a:r>
          </a:p>
          <a:p>
            <a:pPr>
              <a:buNone/>
            </a:pPr>
            <a:r>
              <a:rPr lang="sr-Cyrl-RS" dirty="0" smtClean="0"/>
              <a:t>      до </a:t>
            </a:r>
            <a:r>
              <a:rPr lang="sr-Cyrl-RS" b="1" dirty="0" smtClean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среде 6. 05. 2020. у 14 часова.</a:t>
            </a:r>
          </a:p>
          <a:p>
            <a:pPr>
              <a:buNone/>
            </a:pPr>
            <a:r>
              <a:rPr lang="sr-Cyrl-RS" sz="2800" b="1" i="1" dirty="0" smtClean="0">
                <a:solidFill>
                  <a:srgbClr val="0070C0"/>
                </a:solidFill>
              </a:rPr>
              <a:t>Срдачан поздрав, наставнице Јована и Марија</a:t>
            </a:r>
            <a:endParaRPr lang="en-US" sz="2800" b="1" i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450-8E95-4C27-973A-7F3B8CC87E2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 </a:t>
            </a:r>
            <a:r>
              <a:rPr lang="en-US" sz="1600" b="1" i="1" dirty="0" smtClean="0">
                <a:solidFill>
                  <a:srgbClr val="FFFF00"/>
                </a:solidFill>
              </a:rPr>
              <a:t>V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74</TotalTime>
  <Words>422</Words>
  <Application>Microsoft Office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Основна својства множења и дељења разломака  - обрада -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 својства множења и дељења разломака  - обрада -</dc:title>
  <dc:creator>Marija</dc:creator>
  <cp:lastModifiedBy>Marija</cp:lastModifiedBy>
  <cp:revision>8</cp:revision>
  <dcterms:created xsi:type="dcterms:W3CDTF">2020-04-29T19:47:03Z</dcterms:created>
  <dcterms:modified xsi:type="dcterms:W3CDTF">2020-04-29T22:01:52Z</dcterms:modified>
</cp:coreProperties>
</file>